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0" r:id="rId2"/>
    <p:sldId id="258" r:id="rId3"/>
    <p:sldId id="271" r:id="rId4"/>
    <p:sldId id="272" r:id="rId5"/>
    <p:sldId id="263" r:id="rId6"/>
    <p:sldId id="273" r:id="rId7"/>
    <p:sldId id="274" r:id="rId8"/>
    <p:sldId id="264" r:id="rId9"/>
    <p:sldId id="268" r:id="rId10"/>
    <p:sldId id="257" r:id="rId11"/>
    <p:sldId id="256" r:id="rId12"/>
    <p:sldId id="277" r:id="rId13"/>
    <p:sldId id="275" r:id="rId14"/>
    <p:sldId id="27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35"/>
    <p:restoredTop sz="94037"/>
  </p:normalViewPr>
  <p:slideViewPr>
    <p:cSldViewPr snapToGrid="0" snapToObjects="1">
      <p:cViewPr varScale="1">
        <p:scale>
          <a:sx n="87" d="100"/>
          <a:sy n="87" d="100"/>
        </p:scale>
        <p:origin x="53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jpeg>
</file>

<file path=ppt/media/image11.jpeg>
</file>

<file path=ppt/media/image12.jpg>
</file>

<file path=ppt/media/image13.png>
</file>

<file path=ppt/media/image14.jpg>
</file>

<file path=ppt/media/image15.png>
</file>

<file path=ppt/media/image16.png>
</file>

<file path=ppt/media/image17.png>
</file>

<file path=ppt/media/image18.png>
</file>

<file path=ppt/media/image19.png>
</file>

<file path=ppt/media/image2.tiff>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tiff>
</file>

<file path=ppt/media/image6.tiff>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C85A0F-D50C-3D4A-8CE9-D399B09EFC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7F31A39-D50E-0E4D-AB5B-C22048A4DF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E4A44F3-E466-8D47-B7B3-B62C5C43FDE2}"/>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300C835A-5165-0048-834C-06BB9FEEDE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F45846-A1C1-2B48-8557-1BE37818BAA5}"/>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1860105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1441BD-2DA2-EA48-9AC2-3B4C295F2B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7B57FE-A529-5C4D-AB18-3813CFB29E4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D08D76-760C-B44F-AEB7-503896D2A9DA}"/>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BED20A07-2813-7841-A177-4A1621FE10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6A9855-A546-D342-BDCF-C2B5DBFACE9B}"/>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34068515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4E03291-1E70-AA4D-B4FD-425B708492A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182F81E-9F7F-8A40-857A-C3152E5F02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37A554-45B2-3F4A-BBCB-F976A8469E35}"/>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8C1148BA-C7BE-EA47-A69E-65587C416D0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C1B74F-F20E-8148-B01D-2B7C5E3941B2}"/>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3817657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80F63-48FA-0542-83DF-7EFEB5864F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91BDAE-42D7-9546-8CBD-7F0DAE6D4C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B164BB-4523-ED40-AA30-B7ADA0A8BF65}"/>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B888F50E-4FF0-074B-BA4C-A72911836A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04CBBD-882D-0946-A8B7-28C85272D80E}"/>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28071658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FDD647-AA5A-0B44-BC35-856E4A93245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ED7E672-6AD7-B542-B795-E099A47478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9AF728-E39A-3C45-AB0A-DDE2D08DFCA9}"/>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10375A2E-72F0-6441-9187-07C241FEBB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36074B-41B6-E347-8985-C229B6A6CCD0}"/>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14915960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AB4518-052B-8C48-BA82-D002DADAD5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9E9E8D-8821-1D45-BDC3-6C770EB8712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A46C8C-FB41-784A-8D80-E9C0BBC9A15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2434D6-4CAA-0549-8F81-87C752572330}"/>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6" name="Footer Placeholder 5">
            <a:extLst>
              <a:ext uri="{FF2B5EF4-FFF2-40B4-BE49-F238E27FC236}">
                <a16:creationId xmlns:a16="http://schemas.microsoft.com/office/drawing/2014/main" id="{666EBA6B-C771-3F40-B390-9AB1799B4F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69730C-ECAF-AB4C-973E-41F8198FEA99}"/>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1997441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E90E9-F6DA-8D45-B2FE-1739CAEAC41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5BBDCD4-03A4-664C-AF2F-E909C35356F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8F494A-5310-C444-ABA0-74981F44E3A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FC76E61-A8DA-CD4B-90CE-4A2F4A9EF1A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0ECD8D-B301-8F42-B9EF-E213A117B4F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6DD7A5C-4A33-AA46-82EB-EF87CF5197EE}"/>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8" name="Footer Placeholder 7">
            <a:extLst>
              <a:ext uri="{FF2B5EF4-FFF2-40B4-BE49-F238E27FC236}">
                <a16:creationId xmlns:a16="http://schemas.microsoft.com/office/drawing/2014/main" id="{FFFA4E99-B88A-D14A-8609-2D1FCD66392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DADB204-7858-AC4C-AB31-5B933621B47C}"/>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26721926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434DA-BC68-4047-9E30-74535557B86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9EF38AB-7F1A-F148-BBAF-E212B67E3BB1}"/>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4" name="Footer Placeholder 3">
            <a:extLst>
              <a:ext uri="{FF2B5EF4-FFF2-40B4-BE49-F238E27FC236}">
                <a16:creationId xmlns:a16="http://schemas.microsoft.com/office/drawing/2014/main" id="{51FBE625-266F-BB48-9451-799D8AAD493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ADD7096-45C3-2C4E-B82F-306F62A20189}"/>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34389123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0D3DB4-5DE8-4E41-9D3A-F52FE7BBEDD8}"/>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3" name="Footer Placeholder 2">
            <a:extLst>
              <a:ext uri="{FF2B5EF4-FFF2-40B4-BE49-F238E27FC236}">
                <a16:creationId xmlns:a16="http://schemas.microsoft.com/office/drawing/2014/main" id="{E7560D2E-2B54-B547-AC5E-7B43E6F2130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D931BB3-5EE6-3245-9ED1-4679C768BDED}"/>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14594863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69732B-12B0-9744-BD6A-AADAF787EA7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7932D70-0D87-3C41-9BA5-CC082694950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A98FE58-626F-4C48-B7E3-68F9822EE5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D7AD7F9-2DDE-5D45-81A5-0E12C81E6B0A}"/>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6" name="Footer Placeholder 5">
            <a:extLst>
              <a:ext uri="{FF2B5EF4-FFF2-40B4-BE49-F238E27FC236}">
                <a16:creationId xmlns:a16="http://schemas.microsoft.com/office/drawing/2014/main" id="{E27D5BBA-3266-9A47-A24F-83092047F0D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2B1DB1-597A-2441-B86D-781D27C5ADD2}"/>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469120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C8E036-228C-C342-9080-8C7D9BC7C57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DBF7C7-D76D-2942-83DC-8C2F93C81E4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394FA60-AE3E-C84D-928C-17DBA7B2C92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6EDB2A8-F1E8-9044-A736-9343F9735110}"/>
              </a:ext>
            </a:extLst>
          </p:cNvPr>
          <p:cNvSpPr>
            <a:spLocks noGrp="1"/>
          </p:cNvSpPr>
          <p:nvPr>
            <p:ph type="dt" sz="half" idx="10"/>
          </p:nvPr>
        </p:nvSpPr>
        <p:spPr/>
        <p:txBody>
          <a:bodyPr/>
          <a:lstStyle/>
          <a:p>
            <a:fld id="{522BB9F4-0C75-0C4E-AB46-E0C55B38D680}" type="datetimeFigureOut">
              <a:rPr lang="en-US" smtClean="0"/>
              <a:t>7/26/20</a:t>
            </a:fld>
            <a:endParaRPr lang="en-US"/>
          </a:p>
        </p:txBody>
      </p:sp>
      <p:sp>
        <p:nvSpPr>
          <p:cNvPr id="6" name="Footer Placeholder 5">
            <a:extLst>
              <a:ext uri="{FF2B5EF4-FFF2-40B4-BE49-F238E27FC236}">
                <a16:creationId xmlns:a16="http://schemas.microsoft.com/office/drawing/2014/main" id="{DA010904-57C5-6D4D-8EBA-5448A5CAB2B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06AC48-4E2D-9441-AB97-6F308E1C682D}"/>
              </a:ext>
            </a:extLst>
          </p:cNvPr>
          <p:cNvSpPr>
            <a:spLocks noGrp="1"/>
          </p:cNvSpPr>
          <p:nvPr>
            <p:ph type="sldNum" sz="quarter" idx="12"/>
          </p:nvPr>
        </p:nvSpPr>
        <p:spPr/>
        <p:txBody>
          <a:bodyPr/>
          <a:lstStyle/>
          <a:p>
            <a:fld id="{1892D36A-8C9D-804C-880B-C7AD327BEA38}" type="slidenum">
              <a:rPr lang="en-US" smtClean="0"/>
              <a:t>‹#›</a:t>
            </a:fld>
            <a:endParaRPr lang="en-US"/>
          </a:p>
        </p:txBody>
      </p:sp>
    </p:spTree>
    <p:extLst>
      <p:ext uri="{BB962C8B-B14F-4D97-AF65-F5344CB8AC3E}">
        <p14:creationId xmlns:p14="http://schemas.microsoft.com/office/powerpoint/2010/main" val="5072159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77816CC-4510-944B-BF3C-FDAADFD0302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7522430-D032-9341-909F-8264B6DE36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414DAC-DF80-1941-A083-2FCC60081DD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2BB9F4-0C75-0C4E-AB46-E0C55B38D680}" type="datetimeFigureOut">
              <a:rPr lang="en-US" smtClean="0"/>
              <a:t>7/26/20</a:t>
            </a:fld>
            <a:endParaRPr lang="en-US"/>
          </a:p>
        </p:txBody>
      </p:sp>
      <p:sp>
        <p:nvSpPr>
          <p:cNvPr id="5" name="Footer Placeholder 4">
            <a:extLst>
              <a:ext uri="{FF2B5EF4-FFF2-40B4-BE49-F238E27FC236}">
                <a16:creationId xmlns:a16="http://schemas.microsoft.com/office/drawing/2014/main" id="{827B22CF-5C23-0D46-A0BE-CB73D84FFF1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1C9CBBE-0016-9943-B6BF-4A2452D3CC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2D36A-8C9D-804C-880B-C7AD327BEA38}" type="slidenum">
              <a:rPr lang="en-US" smtClean="0"/>
              <a:t>‹#›</a:t>
            </a:fld>
            <a:endParaRPr lang="en-US"/>
          </a:p>
        </p:txBody>
      </p:sp>
    </p:spTree>
    <p:extLst>
      <p:ext uri="{BB962C8B-B14F-4D97-AF65-F5344CB8AC3E}">
        <p14:creationId xmlns:p14="http://schemas.microsoft.com/office/powerpoint/2010/main" val="18098199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g"/><Relationship Id="rId1" Type="http://schemas.openxmlformats.org/officeDocument/2006/relationships/slideLayout" Target="../slideLayouts/slideLayout7.xml"/><Relationship Id="rId6" Type="http://schemas.openxmlformats.org/officeDocument/2006/relationships/image" Target="../media/image13.png"/><Relationship Id="rId5" Type="http://schemas.openxmlformats.org/officeDocument/2006/relationships/image" Target="../media/image12.jpg"/><Relationship Id="rId4" Type="http://schemas.openxmlformats.org/officeDocument/2006/relationships/image" Target="../media/image11.jpeg"/></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jpg"/><Relationship Id="rId1" Type="http://schemas.openxmlformats.org/officeDocument/2006/relationships/slideLayout" Target="../slideLayouts/slideLayout1.xml"/><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7.png"/><Relationship Id="rId1" Type="http://schemas.openxmlformats.org/officeDocument/2006/relationships/slideLayout" Target="../slideLayouts/slideLayout7.xml"/><Relationship Id="rId6" Type="http://schemas.openxmlformats.org/officeDocument/2006/relationships/image" Target="../media/image21.png"/><Relationship Id="rId11" Type="http://schemas.openxmlformats.org/officeDocument/2006/relationships/image" Target="../media/image26.png"/><Relationship Id="rId5" Type="http://schemas.openxmlformats.org/officeDocument/2006/relationships/image" Target="../media/image20.png"/><Relationship Id="rId10" Type="http://schemas.openxmlformats.org/officeDocument/2006/relationships/image" Target="../media/image25.png"/><Relationship Id="rId4" Type="http://schemas.openxmlformats.org/officeDocument/2006/relationships/image" Target="../media/image19.png"/><Relationship Id="rId9"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data.census.gov/cedsci/" TargetMode="External"/><Relationship Id="rId2" Type="http://schemas.openxmlformats.org/officeDocument/2006/relationships/hyperlink" Target="https://www2.census.gov/programs-surveys/popest/datasets/2010-2019/" TargetMode="External"/><Relationship Id="rId1" Type="http://schemas.openxmlformats.org/officeDocument/2006/relationships/slideLayout" Target="../slideLayouts/slideLayout7.xml"/><Relationship Id="rId4" Type="http://schemas.openxmlformats.org/officeDocument/2006/relationships/hyperlink" Target="https://www.naics.com/search/"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tiff"/><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199596-EE13-2646-AA92-151C65E63854}"/>
              </a:ext>
            </a:extLst>
          </p:cNvPr>
          <p:cNvSpPr txBox="1"/>
          <p:nvPr/>
        </p:nvSpPr>
        <p:spPr>
          <a:xfrm>
            <a:off x="0" y="43458"/>
            <a:ext cx="12192000" cy="6771084"/>
          </a:xfrm>
          <a:prstGeom prst="rect">
            <a:avLst/>
          </a:prstGeom>
          <a:noFill/>
        </p:spPr>
        <p:txBody>
          <a:bodyPr wrap="square" rtlCol="0">
            <a:spAutoFit/>
          </a:bodyPr>
          <a:lstStyle/>
          <a:p>
            <a:r>
              <a:rPr lang="en-US" sz="1600" dirty="0"/>
              <a:t>You are free to structure your presentations to your liking, but students tend to have success with the following format.</a:t>
            </a:r>
          </a:p>
          <a:p>
            <a:r>
              <a:rPr lang="en-US" sz="1600" dirty="0">
                <a:highlight>
                  <a:srgbClr val="FFFF00"/>
                </a:highlight>
              </a:rPr>
              <a:t>Title Slide</a:t>
            </a:r>
          </a:p>
          <a:p>
            <a:pPr lvl="1"/>
            <a:r>
              <a:rPr lang="en-US" sz="1600" dirty="0"/>
              <a:t>Include the name of the Project and Group Members</a:t>
            </a:r>
          </a:p>
          <a:p>
            <a:r>
              <a:rPr lang="en-US" sz="1600" dirty="0">
                <a:highlight>
                  <a:srgbClr val="FFFF00"/>
                </a:highlight>
              </a:rPr>
              <a:t>Motivation &amp; Summary Slide</a:t>
            </a:r>
          </a:p>
          <a:p>
            <a:pPr lvl="1"/>
            <a:r>
              <a:rPr lang="en-US" sz="1600" dirty="0"/>
              <a:t>Define the core message or hypothesis of your project.</a:t>
            </a:r>
          </a:p>
          <a:p>
            <a:pPr lvl="1"/>
            <a:r>
              <a:rPr lang="en-US" sz="1600" dirty="0"/>
              <a:t>Describe the questions you asked, and </a:t>
            </a:r>
            <a:r>
              <a:rPr lang="en-US" sz="1600" i="1" dirty="0"/>
              <a:t>why</a:t>
            </a:r>
            <a:r>
              <a:rPr lang="en-US" sz="1600" dirty="0"/>
              <a:t> you asked them</a:t>
            </a:r>
          </a:p>
          <a:p>
            <a:pPr lvl="1"/>
            <a:r>
              <a:rPr lang="en-US" sz="1600" dirty="0"/>
              <a:t>Describe whether you were able to answer these questions to your satisfaction, and briefly summarize your findings</a:t>
            </a:r>
          </a:p>
          <a:p>
            <a:r>
              <a:rPr lang="en-US" sz="1600" dirty="0"/>
              <a:t>Questions &amp; Data</a:t>
            </a:r>
          </a:p>
          <a:p>
            <a:pPr lvl="1"/>
            <a:r>
              <a:rPr lang="en-US" sz="1600" dirty="0"/>
              <a:t>Elaborate on the questions you asked, describing what kinds of data you needed to answer them, and where you found it</a:t>
            </a:r>
          </a:p>
          <a:p>
            <a:r>
              <a:rPr lang="en-US" sz="1600" dirty="0"/>
              <a:t>Data Cleanup &amp; Exploration</a:t>
            </a:r>
          </a:p>
          <a:p>
            <a:pPr lvl="1"/>
            <a:r>
              <a:rPr lang="en-US" sz="1600" dirty="0"/>
              <a:t>Describe the exploration and cleanup process</a:t>
            </a:r>
          </a:p>
          <a:p>
            <a:pPr lvl="1"/>
            <a:r>
              <a:rPr lang="en-US" sz="1600" dirty="0"/>
              <a:t>Discuss insights you had while exploring the data that you didn't anticipate</a:t>
            </a:r>
          </a:p>
          <a:p>
            <a:pPr lvl="1"/>
            <a:r>
              <a:rPr lang="en-US" sz="1600" dirty="0"/>
              <a:t>Discuss any problems that arose after exploring the data, and how you resolved them</a:t>
            </a:r>
          </a:p>
          <a:p>
            <a:pPr lvl="1"/>
            <a:r>
              <a:rPr lang="en-US" sz="1600" dirty="0"/>
              <a:t>Present and discuss interesting figures developed during exploration, ideally with the help of </a:t>
            </a:r>
            <a:r>
              <a:rPr lang="en-US" sz="1600" dirty="0" err="1"/>
              <a:t>Jupyter</a:t>
            </a:r>
            <a:r>
              <a:rPr lang="en-US" sz="1600" dirty="0"/>
              <a:t> Notebook</a:t>
            </a:r>
          </a:p>
          <a:p>
            <a:r>
              <a:rPr lang="en-US" sz="1600" dirty="0"/>
              <a:t>Data Analysis</a:t>
            </a:r>
          </a:p>
          <a:p>
            <a:pPr lvl="1"/>
            <a:r>
              <a:rPr lang="en-US" sz="1600" dirty="0"/>
              <a:t>Discuss the steps you took to analyze the data and answer each question you asked in your proposal</a:t>
            </a:r>
          </a:p>
          <a:p>
            <a:pPr lvl="1"/>
            <a:r>
              <a:rPr lang="en-US" sz="1600" dirty="0"/>
              <a:t>Present and discuss interesting figures developed during analysis, ideally with the help of </a:t>
            </a:r>
            <a:r>
              <a:rPr lang="en-US" sz="1600" dirty="0" err="1"/>
              <a:t>Jupyter</a:t>
            </a:r>
            <a:r>
              <a:rPr lang="en-US" sz="1600" dirty="0"/>
              <a:t> Notebook</a:t>
            </a:r>
          </a:p>
          <a:p>
            <a:r>
              <a:rPr lang="en-US" sz="1600" dirty="0"/>
              <a:t>Discussion</a:t>
            </a:r>
          </a:p>
          <a:p>
            <a:pPr lvl="1"/>
            <a:r>
              <a:rPr lang="en-US" sz="1600" dirty="0"/>
              <a:t>Discuss your findings. Did you find what you expected to find? If not, why not? What inferences or general conclusions can you draw from your analysis?</a:t>
            </a:r>
          </a:p>
          <a:p>
            <a:r>
              <a:rPr lang="en-US" sz="1600" dirty="0"/>
              <a:t>Post Mortem</a:t>
            </a:r>
          </a:p>
          <a:p>
            <a:pPr lvl="1"/>
            <a:r>
              <a:rPr lang="en-US" sz="1600" dirty="0"/>
              <a:t>Discuss any difficulties that arose, and how you dealt with them</a:t>
            </a:r>
          </a:p>
          <a:p>
            <a:pPr lvl="1"/>
            <a:r>
              <a:rPr lang="en-US" sz="1600" dirty="0"/>
              <a:t>Discuss any additional questions that came up, but which you didn't have time to answer: What would you research next, if you had two more weeks?</a:t>
            </a:r>
          </a:p>
          <a:p>
            <a:r>
              <a:rPr lang="en-US" sz="1600" dirty="0"/>
              <a:t>Questions</a:t>
            </a:r>
          </a:p>
          <a:p>
            <a:pPr lvl="1"/>
            <a:r>
              <a:rPr lang="en-US" sz="1600" dirty="0"/>
              <a:t>Open-floor Q&amp;A with the audience</a:t>
            </a:r>
          </a:p>
          <a:p>
            <a:endParaRPr lang="en-US" dirty="0"/>
          </a:p>
        </p:txBody>
      </p:sp>
    </p:spTree>
    <p:extLst>
      <p:ext uri="{BB962C8B-B14F-4D97-AF65-F5344CB8AC3E}">
        <p14:creationId xmlns:p14="http://schemas.microsoft.com/office/powerpoint/2010/main" val="25026229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59A1268-2005-D442-A34A-911C867029B6}"/>
              </a:ext>
            </a:extLst>
          </p:cNvPr>
          <p:cNvPicPr>
            <a:picLocks noChangeAspect="1"/>
          </p:cNvPicPr>
          <p:nvPr/>
        </p:nvPicPr>
        <p:blipFill>
          <a:blip r:embed="rId2"/>
          <a:stretch>
            <a:fillRect/>
          </a:stretch>
        </p:blipFill>
        <p:spPr>
          <a:xfrm>
            <a:off x="1320313" y="125045"/>
            <a:ext cx="4483100" cy="6350000"/>
          </a:xfrm>
          <a:prstGeom prst="rect">
            <a:avLst/>
          </a:prstGeom>
        </p:spPr>
      </p:pic>
      <p:pic>
        <p:nvPicPr>
          <p:cNvPr id="3" name="Picture 2">
            <a:extLst>
              <a:ext uri="{FF2B5EF4-FFF2-40B4-BE49-F238E27FC236}">
                <a16:creationId xmlns:a16="http://schemas.microsoft.com/office/drawing/2014/main" id="{B840C434-5315-E946-9AD3-4ACA55CAB47A}"/>
              </a:ext>
            </a:extLst>
          </p:cNvPr>
          <p:cNvPicPr>
            <a:picLocks noChangeAspect="1"/>
          </p:cNvPicPr>
          <p:nvPr/>
        </p:nvPicPr>
        <p:blipFill>
          <a:blip r:embed="rId3"/>
          <a:stretch>
            <a:fillRect/>
          </a:stretch>
        </p:blipFill>
        <p:spPr>
          <a:xfrm>
            <a:off x="6388588" y="1867388"/>
            <a:ext cx="4054116" cy="2865315"/>
          </a:xfrm>
          <a:prstGeom prst="rect">
            <a:avLst/>
          </a:prstGeom>
        </p:spPr>
      </p:pic>
      <p:pic>
        <p:nvPicPr>
          <p:cNvPr id="5" name="Picture 4">
            <a:extLst>
              <a:ext uri="{FF2B5EF4-FFF2-40B4-BE49-F238E27FC236}">
                <a16:creationId xmlns:a16="http://schemas.microsoft.com/office/drawing/2014/main" id="{39A1A41E-6B8C-3246-B9E0-9F249B216E76}"/>
              </a:ext>
            </a:extLst>
          </p:cNvPr>
          <p:cNvPicPr>
            <a:picLocks noChangeAspect="1"/>
          </p:cNvPicPr>
          <p:nvPr/>
        </p:nvPicPr>
        <p:blipFill>
          <a:blip r:embed="rId4"/>
          <a:stretch>
            <a:fillRect/>
          </a:stretch>
        </p:blipFill>
        <p:spPr>
          <a:xfrm>
            <a:off x="6096000" y="483088"/>
            <a:ext cx="1460500" cy="1384300"/>
          </a:xfrm>
          <a:prstGeom prst="rect">
            <a:avLst/>
          </a:prstGeom>
        </p:spPr>
      </p:pic>
      <p:sp>
        <p:nvSpPr>
          <p:cNvPr id="6" name="TextBox 5">
            <a:extLst>
              <a:ext uri="{FF2B5EF4-FFF2-40B4-BE49-F238E27FC236}">
                <a16:creationId xmlns:a16="http://schemas.microsoft.com/office/drawing/2014/main" id="{7A4DF7A8-05D3-3448-8BC6-E68D82E800B7}"/>
              </a:ext>
            </a:extLst>
          </p:cNvPr>
          <p:cNvSpPr txBox="1"/>
          <p:nvPr/>
        </p:nvSpPr>
        <p:spPr>
          <a:xfrm>
            <a:off x="938784" y="780288"/>
            <a:ext cx="2995820" cy="369332"/>
          </a:xfrm>
          <a:prstGeom prst="rect">
            <a:avLst/>
          </a:prstGeom>
          <a:noFill/>
        </p:spPr>
        <p:txBody>
          <a:bodyPr wrap="none" rtlCol="0">
            <a:spAutoFit/>
          </a:bodyPr>
          <a:lstStyle/>
          <a:p>
            <a:r>
              <a:rPr lang="en-US" dirty="0"/>
              <a:t>Obesity Percentage by County</a:t>
            </a:r>
          </a:p>
        </p:txBody>
      </p:sp>
      <p:pic>
        <p:nvPicPr>
          <p:cNvPr id="7" name="Picture 6">
            <a:extLst>
              <a:ext uri="{FF2B5EF4-FFF2-40B4-BE49-F238E27FC236}">
                <a16:creationId xmlns:a16="http://schemas.microsoft.com/office/drawing/2014/main" id="{1CE78C0C-28DB-C545-A4F0-62E6023B6570}"/>
              </a:ext>
            </a:extLst>
          </p:cNvPr>
          <p:cNvPicPr>
            <a:picLocks noChangeAspect="1"/>
          </p:cNvPicPr>
          <p:nvPr/>
        </p:nvPicPr>
        <p:blipFill>
          <a:blip r:embed="rId5"/>
          <a:stretch>
            <a:fillRect/>
          </a:stretch>
        </p:blipFill>
        <p:spPr>
          <a:xfrm>
            <a:off x="9517924" y="3609006"/>
            <a:ext cx="2434736" cy="2910489"/>
          </a:xfrm>
          <a:prstGeom prst="rect">
            <a:avLst/>
          </a:prstGeom>
        </p:spPr>
      </p:pic>
      <p:pic>
        <p:nvPicPr>
          <p:cNvPr id="8" name="Picture 7" descr="A screenshot of a cell phone&#10;&#10;Description automatically generated">
            <a:extLst>
              <a:ext uri="{FF2B5EF4-FFF2-40B4-BE49-F238E27FC236}">
                <a16:creationId xmlns:a16="http://schemas.microsoft.com/office/drawing/2014/main" id="{B471A8CC-5ED6-9341-B583-95FB043437B2}"/>
              </a:ext>
            </a:extLst>
          </p:cNvPr>
          <p:cNvPicPr>
            <a:picLocks noChangeAspect="1"/>
          </p:cNvPicPr>
          <p:nvPr/>
        </p:nvPicPr>
        <p:blipFill>
          <a:blip r:embed="rId6"/>
          <a:stretch>
            <a:fillRect/>
          </a:stretch>
        </p:blipFill>
        <p:spPr>
          <a:xfrm>
            <a:off x="2600124" y="2889357"/>
            <a:ext cx="7086600" cy="4165600"/>
          </a:xfrm>
          <a:prstGeom prst="rect">
            <a:avLst/>
          </a:prstGeom>
        </p:spPr>
      </p:pic>
    </p:spTree>
    <p:extLst>
      <p:ext uri="{BB962C8B-B14F-4D97-AF65-F5344CB8AC3E}">
        <p14:creationId xmlns:p14="http://schemas.microsoft.com/office/powerpoint/2010/main" val="23242886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2A4E3FF-4756-0C4D-9629-21AE0FE23224}"/>
              </a:ext>
            </a:extLst>
          </p:cNvPr>
          <p:cNvPicPr>
            <a:picLocks noChangeAspect="1"/>
          </p:cNvPicPr>
          <p:nvPr/>
        </p:nvPicPr>
        <p:blipFill>
          <a:blip r:embed="rId2"/>
          <a:stretch>
            <a:fillRect/>
          </a:stretch>
        </p:blipFill>
        <p:spPr>
          <a:xfrm>
            <a:off x="2203450" y="1092200"/>
            <a:ext cx="7785100" cy="4673600"/>
          </a:xfrm>
          <a:prstGeom prst="rect">
            <a:avLst/>
          </a:prstGeom>
        </p:spPr>
      </p:pic>
      <p:sp>
        <p:nvSpPr>
          <p:cNvPr id="3" name="TextBox 2">
            <a:extLst>
              <a:ext uri="{FF2B5EF4-FFF2-40B4-BE49-F238E27FC236}">
                <a16:creationId xmlns:a16="http://schemas.microsoft.com/office/drawing/2014/main" id="{7DDCBEC8-EB95-5F42-819E-CF2D8C3D8887}"/>
              </a:ext>
            </a:extLst>
          </p:cNvPr>
          <p:cNvSpPr txBox="1"/>
          <p:nvPr/>
        </p:nvSpPr>
        <p:spPr>
          <a:xfrm>
            <a:off x="987552" y="841248"/>
            <a:ext cx="7303008" cy="646331"/>
          </a:xfrm>
          <a:prstGeom prst="rect">
            <a:avLst/>
          </a:prstGeom>
          <a:noFill/>
        </p:spPr>
        <p:txBody>
          <a:bodyPr wrap="square" rtlCol="0">
            <a:spAutoFit/>
          </a:bodyPr>
          <a:lstStyle/>
          <a:p>
            <a:r>
              <a:rPr lang="en-US" dirty="0"/>
              <a:t>Number of Restaurants </a:t>
            </a:r>
          </a:p>
          <a:p>
            <a:endParaRPr lang="en-US" dirty="0"/>
          </a:p>
        </p:txBody>
      </p:sp>
      <p:pic>
        <p:nvPicPr>
          <p:cNvPr id="4" name="Picture 3" descr="A screenshot of a cell phone&#10;&#10;Description automatically generated">
            <a:extLst>
              <a:ext uri="{FF2B5EF4-FFF2-40B4-BE49-F238E27FC236}">
                <a16:creationId xmlns:a16="http://schemas.microsoft.com/office/drawing/2014/main" id="{945EB0B2-0995-9A44-94A9-937076751D74}"/>
              </a:ext>
            </a:extLst>
          </p:cNvPr>
          <p:cNvPicPr>
            <a:picLocks noChangeAspect="1"/>
          </p:cNvPicPr>
          <p:nvPr/>
        </p:nvPicPr>
        <p:blipFill>
          <a:blip r:embed="rId3"/>
          <a:stretch>
            <a:fillRect/>
          </a:stretch>
        </p:blipFill>
        <p:spPr>
          <a:xfrm>
            <a:off x="222250" y="1903067"/>
            <a:ext cx="11747500" cy="63119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1E5380BF-36A1-CC41-9E4C-A6895D494F23}"/>
              </a:ext>
            </a:extLst>
          </p:cNvPr>
          <p:cNvPicPr>
            <a:picLocks noChangeAspect="1"/>
          </p:cNvPicPr>
          <p:nvPr/>
        </p:nvPicPr>
        <p:blipFill>
          <a:blip r:embed="rId4"/>
          <a:stretch>
            <a:fillRect/>
          </a:stretch>
        </p:blipFill>
        <p:spPr>
          <a:xfrm>
            <a:off x="2885468" y="0"/>
            <a:ext cx="6421064" cy="6858000"/>
          </a:xfrm>
          <a:prstGeom prst="rect">
            <a:avLst/>
          </a:prstGeom>
        </p:spPr>
      </p:pic>
    </p:spTree>
    <p:extLst>
      <p:ext uri="{BB962C8B-B14F-4D97-AF65-F5344CB8AC3E}">
        <p14:creationId xmlns:p14="http://schemas.microsoft.com/office/powerpoint/2010/main" val="38424058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4BF9762F-1336-8141-B21D-D405D11146DF}"/>
              </a:ext>
            </a:extLst>
          </p:cNvPr>
          <p:cNvPicPr>
            <a:picLocks noChangeAspect="1"/>
          </p:cNvPicPr>
          <p:nvPr/>
        </p:nvPicPr>
        <p:blipFill>
          <a:blip r:embed="rId2"/>
          <a:stretch>
            <a:fillRect/>
          </a:stretch>
        </p:blipFill>
        <p:spPr>
          <a:xfrm>
            <a:off x="3352800" y="1600200"/>
            <a:ext cx="5486400" cy="3657600"/>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E6C1EBB6-F0AD-E54D-BFDA-6ECC9E024A96}"/>
              </a:ext>
            </a:extLst>
          </p:cNvPr>
          <p:cNvPicPr>
            <a:picLocks noChangeAspect="1"/>
          </p:cNvPicPr>
          <p:nvPr/>
        </p:nvPicPr>
        <p:blipFill>
          <a:blip r:embed="rId3"/>
          <a:stretch>
            <a:fillRect/>
          </a:stretch>
        </p:blipFill>
        <p:spPr>
          <a:xfrm>
            <a:off x="3352800" y="1600200"/>
            <a:ext cx="5486400" cy="3657600"/>
          </a:xfrm>
          <a:prstGeom prst="rect">
            <a:avLst/>
          </a:prstGeom>
        </p:spPr>
      </p:pic>
      <p:pic>
        <p:nvPicPr>
          <p:cNvPr id="7" name="Picture 6" descr="A close up of a map&#10;&#10;Description automatically generated">
            <a:extLst>
              <a:ext uri="{FF2B5EF4-FFF2-40B4-BE49-F238E27FC236}">
                <a16:creationId xmlns:a16="http://schemas.microsoft.com/office/drawing/2014/main" id="{E607A7D9-9398-7A4B-AE37-1CA51E5D3D33}"/>
              </a:ext>
            </a:extLst>
          </p:cNvPr>
          <p:cNvPicPr>
            <a:picLocks noChangeAspect="1"/>
          </p:cNvPicPr>
          <p:nvPr/>
        </p:nvPicPr>
        <p:blipFill>
          <a:blip r:embed="rId4"/>
          <a:stretch>
            <a:fillRect/>
          </a:stretch>
        </p:blipFill>
        <p:spPr>
          <a:xfrm>
            <a:off x="3352800" y="1600200"/>
            <a:ext cx="5486400" cy="3657600"/>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C3FA79A6-F740-164E-9BF9-0FBD5DD3CB1A}"/>
              </a:ext>
            </a:extLst>
          </p:cNvPr>
          <p:cNvPicPr>
            <a:picLocks noChangeAspect="1"/>
          </p:cNvPicPr>
          <p:nvPr/>
        </p:nvPicPr>
        <p:blipFill>
          <a:blip r:embed="rId5"/>
          <a:stretch>
            <a:fillRect/>
          </a:stretch>
        </p:blipFill>
        <p:spPr>
          <a:xfrm>
            <a:off x="3352800" y="1600200"/>
            <a:ext cx="5486400" cy="3657600"/>
          </a:xfrm>
          <a:prstGeom prst="rect">
            <a:avLst/>
          </a:prstGeom>
        </p:spPr>
      </p:pic>
      <p:pic>
        <p:nvPicPr>
          <p:cNvPr id="11" name="Picture 10" descr="A close up of a map&#10;&#10;Description automatically generated">
            <a:extLst>
              <a:ext uri="{FF2B5EF4-FFF2-40B4-BE49-F238E27FC236}">
                <a16:creationId xmlns:a16="http://schemas.microsoft.com/office/drawing/2014/main" id="{FE0428A6-DDC0-BA4F-A7F8-3AF07A82BFD7}"/>
              </a:ext>
            </a:extLst>
          </p:cNvPr>
          <p:cNvPicPr>
            <a:picLocks noChangeAspect="1"/>
          </p:cNvPicPr>
          <p:nvPr/>
        </p:nvPicPr>
        <p:blipFill>
          <a:blip r:embed="rId6"/>
          <a:stretch>
            <a:fillRect/>
          </a:stretch>
        </p:blipFill>
        <p:spPr>
          <a:xfrm>
            <a:off x="3352800" y="1600200"/>
            <a:ext cx="5486400" cy="3657600"/>
          </a:xfrm>
          <a:prstGeom prst="rect">
            <a:avLst/>
          </a:prstGeom>
        </p:spPr>
      </p:pic>
      <p:pic>
        <p:nvPicPr>
          <p:cNvPr id="13" name="Picture 12" descr="A screenshot of a cell phone&#10;&#10;Description automatically generated">
            <a:extLst>
              <a:ext uri="{FF2B5EF4-FFF2-40B4-BE49-F238E27FC236}">
                <a16:creationId xmlns:a16="http://schemas.microsoft.com/office/drawing/2014/main" id="{A5B112F1-78FF-B442-A9D1-C09EC242CE0E}"/>
              </a:ext>
            </a:extLst>
          </p:cNvPr>
          <p:cNvPicPr>
            <a:picLocks noChangeAspect="1"/>
          </p:cNvPicPr>
          <p:nvPr/>
        </p:nvPicPr>
        <p:blipFill>
          <a:blip r:embed="rId7"/>
          <a:stretch>
            <a:fillRect/>
          </a:stretch>
        </p:blipFill>
        <p:spPr>
          <a:xfrm>
            <a:off x="3352800" y="1600200"/>
            <a:ext cx="5486400" cy="3657600"/>
          </a:xfrm>
          <a:prstGeom prst="rect">
            <a:avLst/>
          </a:prstGeom>
        </p:spPr>
      </p:pic>
      <p:pic>
        <p:nvPicPr>
          <p:cNvPr id="15" name="Picture 14" descr="A screenshot of a cell phone&#10;&#10;Description automatically generated">
            <a:extLst>
              <a:ext uri="{FF2B5EF4-FFF2-40B4-BE49-F238E27FC236}">
                <a16:creationId xmlns:a16="http://schemas.microsoft.com/office/drawing/2014/main" id="{74268A87-C844-9A44-A392-AA82F1F7C619}"/>
              </a:ext>
            </a:extLst>
          </p:cNvPr>
          <p:cNvPicPr>
            <a:picLocks noChangeAspect="1"/>
          </p:cNvPicPr>
          <p:nvPr/>
        </p:nvPicPr>
        <p:blipFill>
          <a:blip r:embed="rId8"/>
          <a:stretch>
            <a:fillRect/>
          </a:stretch>
        </p:blipFill>
        <p:spPr>
          <a:xfrm>
            <a:off x="3352800" y="1600200"/>
            <a:ext cx="5486400" cy="3657600"/>
          </a:xfrm>
          <a:prstGeom prst="rect">
            <a:avLst/>
          </a:prstGeom>
        </p:spPr>
      </p:pic>
      <p:pic>
        <p:nvPicPr>
          <p:cNvPr id="17" name="Picture 16" descr="A screenshot of a cell phone&#10;&#10;Description automatically generated">
            <a:extLst>
              <a:ext uri="{FF2B5EF4-FFF2-40B4-BE49-F238E27FC236}">
                <a16:creationId xmlns:a16="http://schemas.microsoft.com/office/drawing/2014/main" id="{3249097F-58D7-2044-9AC6-71D6B90E10CF}"/>
              </a:ext>
            </a:extLst>
          </p:cNvPr>
          <p:cNvPicPr>
            <a:picLocks noChangeAspect="1"/>
          </p:cNvPicPr>
          <p:nvPr/>
        </p:nvPicPr>
        <p:blipFill>
          <a:blip r:embed="rId9"/>
          <a:stretch>
            <a:fillRect/>
          </a:stretch>
        </p:blipFill>
        <p:spPr>
          <a:xfrm>
            <a:off x="3352800" y="1600200"/>
            <a:ext cx="5486400" cy="3657600"/>
          </a:xfrm>
          <a:prstGeom prst="rect">
            <a:avLst/>
          </a:prstGeom>
        </p:spPr>
      </p:pic>
      <p:pic>
        <p:nvPicPr>
          <p:cNvPr id="19" name="Picture 18" descr="A screenshot of a cell phone&#10;&#10;Description automatically generated">
            <a:extLst>
              <a:ext uri="{FF2B5EF4-FFF2-40B4-BE49-F238E27FC236}">
                <a16:creationId xmlns:a16="http://schemas.microsoft.com/office/drawing/2014/main" id="{3834E308-FF46-0647-960C-57A53BA78A55}"/>
              </a:ext>
            </a:extLst>
          </p:cNvPr>
          <p:cNvPicPr>
            <a:picLocks noChangeAspect="1"/>
          </p:cNvPicPr>
          <p:nvPr/>
        </p:nvPicPr>
        <p:blipFill>
          <a:blip r:embed="rId10"/>
          <a:stretch>
            <a:fillRect/>
          </a:stretch>
        </p:blipFill>
        <p:spPr>
          <a:xfrm>
            <a:off x="3352800" y="1600200"/>
            <a:ext cx="5486400" cy="3657600"/>
          </a:xfrm>
          <a:prstGeom prst="rect">
            <a:avLst/>
          </a:prstGeom>
        </p:spPr>
      </p:pic>
      <p:pic>
        <p:nvPicPr>
          <p:cNvPr id="21" name="Picture 20" descr="A close up of a logo&#10;&#10;Description automatically generated">
            <a:extLst>
              <a:ext uri="{FF2B5EF4-FFF2-40B4-BE49-F238E27FC236}">
                <a16:creationId xmlns:a16="http://schemas.microsoft.com/office/drawing/2014/main" id="{F0798E20-8206-6647-B922-BD6219E929D0}"/>
              </a:ext>
            </a:extLst>
          </p:cNvPr>
          <p:cNvPicPr>
            <a:picLocks noChangeAspect="1"/>
          </p:cNvPicPr>
          <p:nvPr/>
        </p:nvPicPr>
        <p:blipFill>
          <a:blip r:embed="rId11"/>
          <a:stretch>
            <a:fillRect/>
          </a:stretch>
        </p:blipFill>
        <p:spPr>
          <a:xfrm>
            <a:off x="3352800" y="1600200"/>
            <a:ext cx="5486400" cy="3657600"/>
          </a:xfrm>
          <a:prstGeom prst="rect">
            <a:avLst/>
          </a:prstGeom>
        </p:spPr>
      </p:pic>
    </p:spTree>
    <p:extLst>
      <p:ext uri="{BB962C8B-B14F-4D97-AF65-F5344CB8AC3E}">
        <p14:creationId xmlns:p14="http://schemas.microsoft.com/office/powerpoint/2010/main" val="4278540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1C3DEB-9880-7B4C-AAE9-A5521EB60AFD}"/>
              </a:ext>
            </a:extLst>
          </p:cNvPr>
          <p:cNvSpPr/>
          <p:nvPr/>
        </p:nvSpPr>
        <p:spPr>
          <a:xfrm>
            <a:off x="0" y="739079"/>
            <a:ext cx="12192000" cy="2862322"/>
          </a:xfrm>
          <a:prstGeom prst="rect">
            <a:avLst/>
          </a:prstGeom>
        </p:spPr>
        <p:txBody>
          <a:bodyPr wrap="square">
            <a:spAutoFit/>
          </a:bodyPr>
          <a:lstStyle/>
          <a:p>
            <a:r>
              <a:rPr lang="en-US" b="1" dirty="0"/>
              <a:t>Post Mortem</a:t>
            </a:r>
          </a:p>
          <a:p>
            <a:pPr>
              <a:buFont typeface="Arial" panose="020B0604020202020204" pitchFamily="34" charset="0"/>
              <a:buChar char="•"/>
            </a:pPr>
            <a:r>
              <a:rPr lang="en-US" b="1" dirty="0"/>
              <a:t>Discuss any difficulties that arose, and how you dealt with them</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b="1" dirty="0"/>
              <a:t>Discuss any additional questions that came up, but which you didn't have time to answer: What would you research next, if you had two more weeks?</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129955406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D8543D8-761F-9243-B8A6-57BC23950B6B}"/>
              </a:ext>
            </a:extLst>
          </p:cNvPr>
          <p:cNvSpPr/>
          <p:nvPr/>
        </p:nvSpPr>
        <p:spPr>
          <a:xfrm>
            <a:off x="0" y="1309119"/>
            <a:ext cx="12192000" cy="646331"/>
          </a:xfrm>
          <a:prstGeom prst="rect">
            <a:avLst/>
          </a:prstGeom>
        </p:spPr>
        <p:txBody>
          <a:bodyPr wrap="square">
            <a:spAutoFit/>
          </a:bodyPr>
          <a:lstStyle/>
          <a:p>
            <a:r>
              <a:rPr lang="en-US" b="1" dirty="0"/>
              <a:t>Questions</a:t>
            </a:r>
          </a:p>
          <a:p>
            <a:pPr>
              <a:buFont typeface="Arial" panose="020B0604020202020204" pitchFamily="34" charset="0"/>
              <a:buChar char="•"/>
            </a:pPr>
            <a:r>
              <a:rPr lang="en-US" b="1" dirty="0"/>
              <a:t>Open-floor Q&amp;A with the audience</a:t>
            </a:r>
          </a:p>
        </p:txBody>
      </p:sp>
    </p:spTree>
    <p:extLst>
      <p:ext uri="{BB962C8B-B14F-4D97-AF65-F5344CB8AC3E}">
        <p14:creationId xmlns:p14="http://schemas.microsoft.com/office/powerpoint/2010/main" val="18699361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DC58297-B37E-B643-9568-4B5BEF2EF142}"/>
              </a:ext>
            </a:extLst>
          </p:cNvPr>
          <p:cNvPicPr>
            <a:picLocks noChangeAspect="1"/>
          </p:cNvPicPr>
          <p:nvPr/>
        </p:nvPicPr>
        <p:blipFill>
          <a:blip r:embed="rId2"/>
          <a:stretch>
            <a:fillRect/>
          </a:stretch>
        </p:blipFill>
        <p:spPr>
          <a:xfrm>
            <a:off x="0" y="0"/>
            <a:ext cx="12191999" cy="6858000"/>
          </a:xfrm>
          <a:prstGeom prst="rect">
            <a:avLst/>
          </a:prstGeom>
        </p:spPr>
      </p:pic>
    </p:spTree>
    <p:extLst>
      <p:ext uri="{BB962C8B-B14F-4D97-AF65-F5344CB8AC3E}">
        <p14:creationId xmlns:p14="http://schemas.microsoft.com/office/powerpoint/2010/main" val="38604794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355D6DB-D45E-9C49-9E6A-20D8CAF4F0F0}"/>
              </a:ext>
            </a:extLst>
          </p:cNvPr>
          <p:cNvSpPr txBox="1"/>
          <p:nvPr/>
        </p:nvSpPr>
        <p:spPr>
          <a:xfrm>
            <a:off x="0" y="2721114"/>
            <a:ext cx="12192000" cy="1415772"/>
          </a:xfrm>
          <a:prstGeom prst="rect">
            <a:avLst/>
          </a:prstGeom>
          <a:noFill/>
        </p:spPr>
        <p:txBody>
          <a:bodyPr wrap="square" rtlCol="0">
            <a:spAutoFit/>
          </a:bodyPr>
          <a:lstStyle/>
          <a:p>
            <a:pPr algn="ctr"/>
            <a:r>
              <a:rPr lang="en-US" sz="3600" b="1" dirty="0">
                <a:ln w="3175">
                  <a:solidFill>
                    <a:schemeClr val="bg1">
                      <a:alpha val="18000"/>
                    </a:schemeClr>
                  </a:solidFill>
                </a:ln>
              </a:rPr>
              <a:t>Correlation of Obesity and Food Options by City Population</a:t>
            </a:r>
          </a:p>
          <a:p>
            <a:pPr algn="ctr"/>
            <a:r>
              <a:rPr lang="en-US" sz="3200" b="1" dirty="0">
                <a:ln w="3175">
                  <a:solidFill>
                    <a:schemeClr val="bg1">
                      <a:alpha val="18000"/>
                    </a:schemeClr>
                  </a:solidFill>
                </a:ln>
              </a:rPr>
              <a:t>Team Members: </a:t>
            </a:r>
            <a:r>
              <a:rPr lang="en-US" sz="3200" dirty="0">
                <a:ln w="3175">
                  <a:solidFill>
                    <a:schemeClr val="bg1">
                      <a:alpha val="18000"/>
                    </a:schemeClr>
                  </a:solidFill>
                </a:ln>
              </a:rPr>
              <a:t>Liliana </a:t>
            </a:r>
            <a:r>
              <a:rPr lang="en-US" sz="3200" dirty="0" err="1">
                <a:ln w="3175">
                  <a:solidFill>
                    <a:schemeClr val="bg1">
                      <a:alpha val="18000"/>
                    </a:schemeClr>
                  </a:solidFill>
                </a:ln>
              </a:rPr>
              <a:t>Ilut</a:t>
            </a:r>
            <a:r>
              <a:rPr lang="en-US" sz="3200" dirty="0">
                <a:ln w="3175">
                  <a:solidFill>
                    <a:schemeClr val="bg1">
                      <a:alpha val="18000"/>
                    </a:schemeClr>
                  </a:solidFill>
                </a:ln>
              </a:rPr>
              <a:t>, Vasil </a:t>
            </a:r>
            <a:r>
              <a:rPr lang="en-US" sz="3200" dirty="0" err="1">
                <a:ln w="3175">
                  <a:solidFill>
                    <a:schemeClr val="bg1">
                      <a:alpha val="18000"/>
                    </a:schemeClr>
                  </a:solidFill>
                </a:ln>
              </a:rPr>
              <a:t>Nenov</a:t>
            </a:r>
            <a:r>
              <a:rPr lang="en-US" sz="3200" dirty="0">
                <a:ln w="3175">
                  <a:solidFill>
                    <a:schemeClr val="bg1">
                      <a:alpha val="18000"/>
                    </a:schemeClr>
                  </a:solidFill>
                </a:ln>
              </a:rPr>
              <a:t>, Quentin Sloboda</a:t>
            </a:r>
          </a:p>
          <a:p>
            <a:endParaRPr lang="en-US" dirty="0"/>
          </a:p>
        </p:txBody>
      </p:sp>
    </p:spTree>
    <p:extLst>
      <p:ext uri="{BB962C8B-B14F-4D97-AF65-F5344CB8AC3E}">
        <p14:creationId xmlns:p14="http://schemas.microsoft.com/office/powerpoint/2010/main" val="2483076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A72924-2E77-4D4E-8DB5-CFAD6B5FDF26}"/>
              </a:ext>
            </a:extLst>
          </p:cNvPr>
          <p:cNvSpPr txBox="1"/>
          <p:nvPr/>
        </p:nvSpPr>
        <p:spPr>
          <a:xfrm>
            <a:off x="0" y="818147"/>
            <a:ext cx="12192000" cy="4462760"/>
          </a:xfrm>
          <a:prstGeom prst="rect">
            <a:avLst/>
          </a:prstGeom>
          <a:noFill/>
        </p:spPr>
        <p:txBody>
          <a:bodyPr wrap="square" rtlCol="0">
            <a:spAutoFit/>
          </a:bodyPr>
          <a:lstStyle/>
          <a:p>
            <a:pPr lvl="1"/>
            <a:r>
              <a:rPr lang="en-US" sz="1600" b="1" dirty="0"/>
              <a:t>Define the core message or hypothesis of your project.</a:t>
            </a:r>
          </a:p>
          <a:p>
            <a:pPr lvl="1"/>
            <a:endParaRPr lang="en-US" sz="1600" dirty="0">
              <a:ln w="3175">
                <a:solidFill>
                  <a:schemeClr val="bg1">
                    <a:alpha val="18000"/>
                  </a:schemeClr>
                </a:solidFill>
              </a:ln>
            </a:endParaRPr>
          </a:p>
          <a:p>
            <a:pPr lvl="1"/>
            <a:r>
              <a:rPr lang="en-US" sz="1600" dirty="0">
                <a:ln w="3175">
                  <a:solidFill>
                    <a:schemeClr val="bg1">
                      <a:alpha val="18000"/>
                    </a:schemeClr>
                  </a:solidFill>
                </a:ln>
              </a:rPr>
              <a:t>Exploring if there is a correlation between number and restaurants and obesity rate in the top 300 counties by population. </a:t>
            </a:r>
          </a:p>
          <a:p>
            <a:pPr lvl="1"/>
            <a:endParaRPr lang="en-US" sz="1600" dirty="0"/>
          </a:p>
          <a:p>
            <a:pPr lvl="1"/>
            <a:endParaRPr lang="en-US" sz="1600" dirty="0"/>
          </a:p>
          <a:p>
            <a:pPr lvl="1"/>
            <a:r>
              <a:rPr lang="en-US" sz="1600" b="1" dirty="0"/>
              <a:t>Describe the questions you asked, and </a:t>
            </a:r>
            <a:r>
              <a:rPr lang="en-US" sz="1600" b="1" i="1" dirty="0"/>
              <a:t>why</a:t>
            </a:r>
            <a:r>
              <a:rPr lang="en-US" sz="1600" b="1" dirty="0"/>
              <a:t> you asked them</a:t>
            </a:r>
          </a:p>
          <a:p>
            <a:pPr lvl="1"/>
            <a:r>
              <a:rPr lang="en-US" dirty="0"/>
              <a:t>1st question: Can the amount of restaurants in a city be a predictor of a city's economic standing?</a:t>
            </a:r>
          </a:p>
          <a:p>
            <a:pPr lvl="1"/>
            <a:r>
              <a:rPr lang="en-US" dirty="0"/>
              <a:t>2nd question: Does a city with a higher economic standing have a lower obesity rate?</a:t>
            </a:r>
            <a:endParaRPr lang="en-US" sz="1600" dirty="0"/>
          </a:p>
          <a:p>
            <a:pPr lvl="1"/>
            <a:r>
              <a:rPr lang="en-US" dirty="0"/>
              <a:t>3rd question: Is there a particular correlation between restaurants and obesity?</a:t>
            </a:r>
            <a:endParaRPr lang="en-US" sz="1600" dirty="0"/>
          </a:p>
          <a:p>
            <a:pPr lvl="1"/>
            <a:r>
              <a:rPr lang="en-US" dirty="0"/>
              <a:t>4th question: Is there a correlation between Population and Restaurant Number?</a:t>
            </a:r>
            <a:endParaRPr lang="en-US" sz="1600" dirty="0"/>
          </a:p>
          <a:p>
            <a:pPr lvl="1"/>
            <a:endParaRPr lang="en-US" sz="1600" dirty="0"/>
          </a:p>
          <a:p>
            <a:pPr lvl="1"/>
            <a:endParaRPr lang="en-US" sz="1600" dirty="0"/>
          </a:p>
          <a:p>
            <a:pPr lvl="1"/>
            <a:endParaRPr lang="en-US" sz="1600" dirty="0"/>
          </a:p>
          <a:p>
            <a:pPr lvl="1"/>
            <a:r>
              <a:rPr lang="en-US" sz="1600" b="1" dirty="0"/>
              <a:t>Describe whether you were able to answer these questions to your satisfaction, and briefly summarize your findings</a:t>
            </a:r>
          </a:p>
          <a:p>
            <a:r>
              <a:rPr lang="en-US" dirty="0"/>
              <a:t>We believe we answered the questions to our own satisfaction, however our findings show little to no correlation between our 4 datasets. We looked at the obesity rate by county, the number of restaurant in each county, and the median income for each county. We then compared those datasets to the 300 top populated counties.</a:t>
            </a:r>
          </a:p>
        </p:txBody>
      </p:sp>
    </p:spTree>
    <p:extLst>
      <p:ext uri="{BB962C8B-B14F-4D97-AF65-F5344CB8AC3E}">
        <p14:creationId xmlns:p14="http://schemas.microsoft.com/office/powerpoint/2010/main" val="1557383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099772C-8F40-CF45-8E93-14966B760BD5}"/>
              </a:ext>
            </a:extLst>
          </p:cNvPr>
          <p:cNvSpPr txBox="1"/>
          <p:nvPr/>
        </p:nvSpPr>
        <p:spPr>
          <a:xfrm>
            <a:off x="0" y="2508986"/>
            <a:ext cx="12192000" cy="2739211"/>
          </a:xfrm>
          <a:prstGeom prst="rect">
            <a:avLst/>
          </a:prstGeom>
          <a:noFill/>
        </p:spPr>
        <p:txBody>
          <a:bodyPr wrap="square" rtlCol="0">
            <a:spAutoFit/>
          </a:bodyPr>
          <a:lstStyle/>
          <a:p>
            <a:r>
              <a:rPr lang="en-US" sz="3200" dirty="0"/>
              <a:t>Data Sets Used and where to find them</a:t>
            </a:r>
          </a:p>
          <a:p>
            <a:pPr marL="514350" indent="-514350">
              <a:buFont typeface="+mj-lt"/>
              <a:buAutoNum type="arabicParenR"/>
            </a:pPr>
            <a:r>
              <a:rPr lang="en-US" sz="2800" dirty="0"/>
              <a:t>Top 300 U.S. Counties by Population </a:t>
            </a:r>
            <a:r>
              <a:rPr lang="en-US" sz="2800" dirty="0">
                <a:hlinkClick r:id="rId2"/>
              </a:rPr>
              <a:t>https://www2.census.gov/programs-surveys/popest/datasets/2010-2019/</a:t>
            </a:r>
            <a:endParaRPr lang="en-US" sz="2800" dirty="0"/>
          </a:p>
          <a:p>
            <a:pPr marL="514350" indent="-514350">
              <a:buFont typeface="+mj-lt"/>
              <a:buAutoNum type="arabicParenR"/>
            </a:pPr>
            <a:r>
              <a:rPr lang="en-US" sz="2800" dirty="0"/>
              <a:t>Household Income </a:t>
            </a:r>
            <a:r>
              <a:rPr lang="en-US" sz="2800" dirty="0">
                <a:hlinkClick r:id="rId3"/>
              </a:rPr>
              <a:t>https://data.census.gov/cedsci/</a:t>
            </a:r>
            <a:endParaRPr lang="en-US" sz="2800" dirty="0"/>
          </a:p>
          <a:p>
            <a:pPr marL="514350" indent="-514350">
              <a:buFont typeface="+mj-lt"/>
              <a:buAutoNum type="arabicParenR"/>
            </a:pPr>
            <a:r>
              <a:rPr lang="en-US" sz="2800" dirty="0"/>
              <a:t>Obesity Percentage </a:t>
            </a:r>
            <a:r>
              <a:rPr lang="en-US" sz="2800" dirty="0">
                <a:hlinkClick r:id="rId3"/>
              </a:rPr>
              <a:t>https://data.census.gov/cedsci/</a:t>
            </a:r>
            <a:endParaRPr lang="en-US" sz="2800" dirty="0"/>
          </a:p>
          <a:p>
            <a:pPr marL="514350" indent="-514350">
              <a:buFont typeface="+mj-lt"/>
              <a:buAutoNum type="arabicParenR"/>
            </a:pPr>
            <a:r>
              <a:rPr lang="en-US" sz="2800" dirty="0"/>
              <a:t>Number of Restaurants </a:t>
            </a:r>
            <a:r>
              <a:rPr lang="en-US" sz="2800" dirty="0">
                <a:hlinkClick r:id="rId4"/>
              </a:rPr>
              <a:t>https://www.naics.com/search/</a:t>
            </a:r>
            <a:endParaRPr lang="en-US" sz="2800" dirty="0"/>
          </a:p>
        </p:txBody>
      </p:sp>
      <p:sp>
        <p:nvSpPr>
          <p:cNvPr id="3" name="TextBox 2">
            <a:extLst>
              <a:ext uri="{FF2B5EF4-FFF2-40B4-BE49-F238E27FC236}">
                <a16:creationId xmlns:a16="http://schemas.microsoft.com/office/drawing/2014/main" id="{A815C921-3368-E049-8DA1-285A22341E53}"/>
              </a:ext>
            </a:extLst>
          </p:cNvPr>
          <p:cNvSpPr txBox="1"/>
          <p:nvPr/>
        </p:nvSpPr>
        <p:spPr>
          <a:xfrm>
            <a:off x="0" y="394085"/>
            <a:ext cx="12192000" cy="2431435"/>
          </a:xfrm>
          <a:prstGeom prst="rect">
            <a:avLst/>
          </a:prstGeom>
          <a:noFill/>
        </p:spPr>
        <p:txBody>
          <a:bodyPr wrap="square" rtlCol="0">
            <a:spAutoFit/>
          </a:bodyPr>
          <a:lstStyle/>
          <a:p>
            <a:r>
              <a:rPr lang="en-US" sz="2000" b="1" dirty="0"/>
              <a:t>Elaborate on questions</a:t>
            </a:r>
          </a:p>
          <a:p>
            <a:pPr lvl="1"/>
            <a:r>
              <a:rPr lang="en-US" dirty="0"/>
              <a:t>1st question: Can the amount of restaurants in a city be a predictor of a city's economic standing?</a:t>
            </a:r>
          </a:p>
          <a:p>
            <a:pPr lvl="1"/>
            <a:r>
              <a:rPr lang="en-US" dirty="0"/>
              <a:t>#2nd question: Does a city with a higher economic standing have a lower obesity rate?</a:t>
            </a:r>
            <a:endParaRPr lang="en-US" sz="1600" dirty="0"/>
          </a:p>
          <a:p>
            <a:pPr lvl="1"/>
            <a:r>
              <a:rPr lang="en-US" dirty="0"/>
              <a:t>#3rd question: Is there a particular correlation between restaurants and obesity?</a:t>
            </a:r>
            <a:endParaRPr lang="en-US" sz="1600" dirty="0"/>
          </a:p>
          <a:p>
            <a:pPr lvl="1"/>
            <a:r>
              <a:rPr lang="en-US" dirty="0"/>
              <a:t>#4th question: Is there a correlation between Population and Restaurant Number?</a:t>
            </a:r>
            <a:endParaRPr lang="en-US" sz="1600" dirty="0"/>
          </a:p>
          <a:p>
            <a:endParaRPr lang="en-US" sz="2000" dirty="0"/>
          </a:p>
          <a:p>
            <a:endParaRPr lang="en-US" sz="2000" dirty="0"/>
          </a:p>
          <a:p>
            <a:endParaRPr lang="en-US" sz="2000" dirty="0"/>
          </a:p>
        </p:txBody>
      </p:sp>
    </p:spTree>
    <p:extLst>
      <p:ext uri="{BB962C8B-B14F-4D97-AF65-F5344CB8AC3E}">
        <p14:creationId xmlns:p14="http://schemas.microsoft.com/office/powerpoint/2010/main" val="26841802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D2566F5-8444-A347-9224-41693EE86265}"/>
              </a:ext>
            </a:extLst>
          </p:cNvPr>
          <p:cNvSpPr txBox="1"/>
          <p:nvPr/>
        </p:nvSpPr>
        <p:spPr>
          <a:xfrm>
            <a:off x="0" y="818147"/>
            <a:ext cx="12192000" cy="5632311"/>
          </a:xfrm>
          <a:prstGeom prst="rect">
            <a:avLst/>
          </a:prstGeom>
          <a:noFill/>
        </p:spPr>
        <p:txBody>
          <a:bodyPr wrap="square" rtlCol="0">
            <a:spAutoFit/>
          </a:bodyPr>
          <a:lstStyle/>
          <a:p>
            <a:r>
              <a:rPr lang="en-US" b="1" dirty="0"/>
              <a:t>Data Cleanup &amp; Exploration</a:t>
            </a:r>
          </a:p>
          <a:p>
            <a:r>
              <a:rPr lang="en-US" dirty="0"/>
              <a:t>Describe the exploration and cleanup process</a:t>
            </a:r>
          </a:p>
          <a:p>
            <a:r>
              <a:rPr lang="en-US" dirty="0" err="1"/>
              <a:t>Data.census.gov</a:t>
            </a:r>
            <a:r>
              <a:rPr lang="en-US" dirty="0"/>
              <a:t> allows chart that one can manipulate to get perfect datasets to use.</a:t>
            </a:r>
          </a:p>
          <a:p>
            <a:r>
              <a:rPr lang="en-US" dirty="0"/>
              <a:t>Population we combined county and state into one column.</a:t>
            </a:r>
          </a:p>
          <a:p>
            <a:r>
              <a:rPr lang="en-US" dirty="0"/>
              <a:t>Obesity we combined county and state into one column.</a:t>
            </a:r>
          </a:p>
          <a:p>
            <a:r>
              <a:rPr lang="en-US" dirty="0"/>
              <a:t>Income we only kept Location, Household Total, Median and Mean income.</a:t>
            </a:r>
          </a:p>
          <a:p>
            <a:r>
              <a:rPr lang="en-US" dirty="0"/>
              <a:t>Restaurant we only kept Location, NAICS Code, NAICS Description, Total CBP and NES Establishments, CBP Establishments Percentage, NES Establishments Percentage, CBP Establishments.</a:t>
            </a:r>
          </a:p>
          <a:p>
            <a:endParaRPr lang="en-US" dirty="0"/>
          </a:p>
          <a:p>
            <a:endParaRPr lang="en-US" dirty="0"/>
          </a:p>
          <a:p>
            <a:r>
              <a:rPr lang="en-US" b="1" dirty="0"/>
              <a:t>Discuss insights you had while exploring the data that you didn't anticipate</a:t>
            </a:r>
          </a:p>
          <a:p>
            <a:endParaRPr lang="en-US" dirty="0"/>
          </a:p>
          <a:p>
            <a:endParaRPr lang="en-US" dirty="0"/>
          </a:p>
          <a:p>
            <a:endParaRPr lang="en-US" dirty="0"/>
          </a:p>
          <a:p>
            <a:r>
              <a:rPr lang="en-US" b="1" dirty="0"/>
              <a:t>Discuss any problems that arose after exploring the data, and how you resolved them</a:t>
            </a:r>
          </a:p>
          <a:p>
            <a:endParaRPr lang="en-US" dirty="0"/>
          </a:p>
          <a:p>
            <a:endParaRPr lang="en-US" dirty="0"/>
          </a:p>
          <a:p>
            <a:endParaRPr lang="en-US" dirty="0"/>
          </a:p>
          <a:p>
            <a:r>
              <a:rPr lang="en-US" b="1" dirty="0"/>
              <a:t>Present and discuss interesting figures developed during exploration, ideally with the help of </a:t>
            </a:r>
            <a:r>
              <a:rPr lang="en-US" b="1" dirty="0" err="1"/>
              <a:t>Jupyter</a:t>
            </a:r>
            <a:r>
              <a:rPr lang="en-US" b="1" dirty="0"/>
              <a:t> Notebook</a:t>
            </a:r>
          </a:p>
          <a:p>
            <a:endParaRPr lang="en-US" dirty="0"/>
          </a:p>
        </p:txBody>
      </p:sp>
    </p:spTree>
    <p:extLst>
      <p:ext uri="{BB962C8B-B14F-4D97-AF65-F5344CB8AC3E}">
        <p14:creationId xmlns:p14="http://schemas.microsoft.com/office/powerpoint/2010/main" val="2909858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E754ADB-0331-5D44-922C-EB6FFE675A62}"/>
              </a:ext>
            </a:extLst>
          </p:cNvPr>
          <p:cNvSpPr/>
          <p:nvPr/>
        </p:nvSpPr>
        <p:spPr>
          <a:xfrm>
            <a:off x="0" y="941747"/>
            <a:ext cx="12192000" cy="2585323"/>
          </a:xfrm>
          <a:prstGeom prst="rect">
            <a:avLst/>
          </a:prstGeom>
        </p:spPr>
        <p:txBody>
          <a:bodyPr wrap="square">
            <a:spAutoFit/>
          </a:bodyPr>
          <a:lstStyle/>
          <a:p>
            <a:r>
              <a:rPr lang="en-US" b="1" dirty="0"/>
              <a:t>Data Analysis</a:t>
            </a:r>
          </a:p>
          <a:p>
            <a:pPr>
              <a:buFont typeface="Arial" panose="020B0604020202020204" pitchFamily="34" charset="0"/>
              <a:buChar char="•"/>
            </a:pPr>
            <a:r>
              <a:rPr lang="en-US" b="1" dirty="0"/>
              <a:t>Discuss the steps you took to analyze the data and answer each question you asked in your proposal</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r>
              <a:rPr lang="en-US" b="1" dirty="0"/>
              <a:t>Present and discuss interesting figures developed during analysis, ideally with the help of </a:t>
            </a:r>
            <a:r>
              <a:rPr lang="en-US" b="1" dirty="0" err="1"/>
              <a:t>Jupyter</a:t>
            </a:r>
            <a:r>
              <a:rPr lang="en-US" b="1" dirty="0"/>
              <a:t> Notebook</a:t>
            </a:r>
          </a:p>
          <a:p>
            <a:pPr>
              <a:buFont typeface="Arial" panose="020B0604020202020204" pitchFamily="34" charset="0"/>
              <a:buChar char="•"/>
            </a:pPr>
            <a:endParaRPr lang="en-US" dirty="0"/>
          </a:p>
          <a:p>
            <a:pPr>
              <a:buFont typeface="Arial" panose="020B0604020202020204" pitchFamily="34" charset="0"/>
              <a:buChar char="•"/>
            </a:pPr>
            <a:endParaRPr lang="en-US" dirty="0"/>
          </a:p>
          <a:p>
            <a:pPr>
              <a:buFont typeface="Arial" panose="020B0604020202020204" pitchFamily="34" charset="0"/>
              <a:buChar char="•"/>
            </a:pPr>
            <a:endParaRPr lang="en-US" dirty="0"/>
          </a:p>
        </p:txBody>
      </p:sp>
    </p:spTree>
    <p:extLst>
      <p:ext uri="{BB962C8B-B14F-4D97-AF65-F5344CB8AC3E}">
        <p14:creationId xmlns:p14="http://schemas.microsoft.com/office/powerpoint/2010/main" val="8485207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EA1F5A-899E-594B-9ECE-973BAB2E82E2}"/>
              </a:ext>
            </a:extLst>
          </p:cNvPr>
          <p:cNvSpPr txBox="1"/>
          <p:nvPr/>
        </p:nvSpPr>
        <p:spPr>
          <a:xfrm>
            <a:off x="670560" y="512064"/>
            <a:ext cx="10375392" cy="369332"/>
          </a:xfrm>
          <a:prstGeom prst="rect">
            <a:avLst/>
          </a:prstGeom>
          <a:noFill/>
        </p:spPr>
        <p:txBody>
          <a:bodyPr wrap="square" rtlCol="0">
            <a:spAutoFit/>
          </a:bodyPr>
          <a:lstStyle/>
          <a:p>
            <a:r>
              <a:rPr lang="en-US" dirty="0"/>
              <a:t>Top 300 Counties by Population</a:t>
            </a:r>
          </a:p>
        </p:txBody>
      </p:sp>
      <p:pic>
        <p:nvPicPr>
          <p:cNvPr id="3" name="Picture 2">
            <a:extLst>
              <a:ext uri="{FF2B5EF4-FFF2-40B4-BE49-F238E27FC236}">
                <a16:creationId xmlns:a16="http://schemas.microsoft.com/office/drawing/2014/main" id="{C38AD56F-89F4-604D-804D-122D4386DB13}"/>
              </a:ext>
            </a:extLst>
          </p:cNvPr>
          <p:cNvPicPr>
            <a:picLocks noChangeAspect="1"/>
          </p:cNvPicPr>
          <p:nvPr/>
        </p:nvPicPr>
        <p:blipFill>
          <a:blip r:embed="rId2"/>
          <a:stretch>
            <a:fillRect/>
          </a:stretch>
        </p:blipFill>
        <p:spPr>
          <a:xfrm>
            <a:off x="6624164" y="512064"/>
            <a:ext cx="5080000" cy="3810000"/>
          </a:xfrm>
          <a:prstGeom prst="rect">
            <a:avLst/>
          </a:prstGeom>
        </p:spPr>
      </p:pic>
      <p:pic>
        <p:nvPicPr>
          <p:cNvPr id="7" name="Picture 6" descr="A screenshot of a cell phone&#10;&#10;Description automatically generated">
            <a:extLst>
              <a:ext uri="{FF2B5EF4-FFF2-40B4-BE49-F238E27FC236}">
                <a16:creationId xmlns:a16="http://schemas.microsoft.com/office/drawing/2014/main" id="{98DA230B-9DCB-9346-B241-BFEB057D337F}"/>
              </a:ext>
            </a:extLst>
          </p:cNvPr>
          <p:cNvPicPr>
            <a:picLocks noChangeAspect="1"/>
          </p:cNvPicPr>
          <p:nvPr/>
        </p:nvPicPr>
        <p:blipFill>
          <a:blip r:embed="rId3"/>
          <a:stretch>
            <a:fillRect/>
          </a:stretch>
        </p:blipFill>
        <p:spPr>
          <a:xfrm>
            <a:off x="1026776" y="1775918"/>
            <a:ext cx="3733800" cy="4191000"/>
          </a:xfrm>
          <a:prstGeom prst="rect">
            <a:avLst/>
          </a:prstGeom>
        </p:spPr>
      </p:pic>
      <p:pic>
        <p:nvPicPr>
          <p:cNvPr id="9" name="Picture 8" descr="A screenshot of a cell phone&#10;&#10;Description automatically generated">
            <a:extLst>
              <a:ext uri="{FF2B5EF4-FFF2-40B4-BE49-F238E27FC236}">
                <a16:creationId xmlns:a16="http://schemas.microsoft.com/office/drawing/2014/main" id="{BBB7207A-1DB2-C846-8D66-02BFE23725E2}"/>
              </a:ext>
            </a:extLst>
          </p:cNvPr>
          <p:cNvPicPr>
            <a:picLocks noChangeAspect="1"/>
          </p:cNvPicPr>
          <p:nvPr/>
        </p:nvPicPr>
        <p:blipFill>
          <a:blip r:embed="rId4"/>
          <a:stretch>
            <a:fillRect/>
          </a:stretch>
        </p:blipFill>
        <p:spPr>
          <a:xfrm>
            <a:off x="3524250" y="1581150"/>
            <a:ext cx="5143500" cy="3695700"/>
          </a:xfrm>
          <a:prstGeom prst="rect">
            <a:avLst/>
          </a:prstGeom>
        </p:spPr>
      </p:pic>
    </p:spTree>
    <p:extLst>
      <p:ext uri="{BB962C8B-B14F-4D97-AF65-F5344CB8AC3E}">
        <p14:creationId xmlns:p14="http://schemas.microsoft.com/office/powerpoint/2010/main" val="495730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398D25F-E80C-AA46-8B78-C5C1B8EA24F7}"/>
              </a:ext>
            </a:extLst>
          </p:cNvPr>
          <p:cNvPicPr>
            <a:picLocks noChangeAspect="1"/>
          </p:cNvPicPr>
          <p:nvPr/>
        </p:nvPicPr>
        <p:blipFill>
          <a:blip r:embed="rId2"/>
          <a:stretch>
            <a:fillRect/>
          </a:stretch>
        </p:blipFill>
        <p:spPr>
          <a:xfrm>
            <a:off x="2286000" y="1295400"/>
            <a:ext cx="7620000" cy="4267200"/>
          </a:xfrm>
          <a:prstGeom prst="rect">
            <a:avLst/>
          </a:prstGeom>
        </p:spPr>
      </p:pic>
      <p:pic>
        <p:nvPicPr>
          <p:cNvPr id="5" name="Picture 4">
            <a:extLst>
              <a:ext uri="{FF2B5EF4-FFF2-40B4-BE49-F238E27FC236}">
                <a16:creationId xmlns:a16="http://schemas.microsoft.com/office/drawing/2014/main" id="{87EE5D8D-8FC6-B447-A73D-94A5EA1B38F7}"/>
              </a:ext>
            </a:extLst>
          </p:cNvPr>
          <p:cNvPicPr>
            <a:picLocks noChangeAspect="1"/>
          </p:cNvPicPr>
          <p:nvPr/>
        </p:nvPicPr>
        <p:blipFill>
          <a:blip r:embed="rId3"/>
          <a:stretch>
            <a:fillRect/>
          </a:stretch>
        </p:blipFill>
        <p:spPr>
          <a:xfrm>
            <a:off x="269875" y="1295400"/>
            <a:ext cx="1651000" cy="1651000"/>
          </a:xfrm>
          <a:prstGeom prst="rect">
            <a:avLst/>
          </a:prstGeom>
        </p:spPr>
      </p:pic>
      <p:sp>
        <p:nvSpPr>
          <p:cNvPr id="7" name="TextBox 6">
            <a:extLst>
              <a:ext uri="{FF2B5EF4-FFF2-40B4-BE49-F238E27FC236}">
                <a16:creationId xmlns:a16="http://schemas.microsoft.com/office/drawing/2014/main" id="{AEDDA43F-EB95-4749-912E-447BE13A740F}"/>
              </a:ext>
            </a:extLst>
          </p:cNvPr>
          <p:cNvSpPr txBox="1"/>
          <p:nvPr/>
        </p:nvSpPr>
        <p:spPr>
          <a:xfrm>
            <a:off x="1410422" y="601762"/>
            <a:ext cx="2944652" cy="369332"/>
          </a:xfrm>
          <a:prstGeom prst="rect">
            <a:avLst/>
          </a:prstGeom>
          <a:noFill/>
        </p:spPr>
        <p:txBody>
          <a:bodyPr wrap="none" rtlCol="0">
            <a:spAutoFit/>
          </a:bodyPr>
          <a:lstStyle/>
          <a:p>
            <a:r>
              <a:rPr lang="en-US" dirty="0"/>
              <a:t>Household Income by County</a:t>
            </a:r>
          </a:p>
        </p:txBody>
      </p:sp>
      <p:pic>
        <p:nvPicPr>
          <p:cNvPr id="9" name="Picture 8" descr="A screenshot of a cell phone&#10;&#10;Description automatically generated">
            <a:extLst>
              <a:ext uri="{FF2B5EF4-FFF2-40B4-BE49-F238E27FC236}">
                <a16:creationId xmlns:a16="http://schemas.microsoft.com/office/drawing/2014/main" id="{D2CFC50D-0E7D-334F-A843-309D75C56346}"/>
              </a:ext>
            </a:extLst>
          </p:cNvPr>
          <p:cNvPicPr>
            <a:picLocks noChangeAspect="1"/>
          </p:cNvPicPr>
          <p:nvPr/>
        </p:nvPicPr>
        <p:blipFill>
          <a:blip r:embed="rId4"/>
          <a:stretch>
            <a:fillRect/>
          </a:stretch>
        </p:blipFill>
        <p:spPr>
          <a:xfrm>
            <a:off x="3028950" y="2504661"/>
            <a:ext cx="6134100" cy="411480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625429AF-3AF6-5F45-98A5-962F0EE92173}"/>
              </a:ext>
            </a:extLst>
          </p:cNvPr>
          <p:cNvPicPr>
            <a:picLocks noChangeAspect="1"/>
          </p:cNvPicPr>
          <p:nvPr/>
        </p:nvPicPr>
        <p:blipFill>
          <a:blip r:embed="rId5"/>
          <a:stretch>
            <a:fillRect/>
          </a:stretch>
        </p:blipFill>
        <p:spPr>
          <a:xfrm>
            <a:off x="122398" y="3429000"/>
            <a:ext cx="6134100" cy="3298823"/>
          </a:xfrm>
          <a:prstGeom prst="rect">
            <a:avLst/>
          </a:prstGeom>
        </p:spPr>
      </p:pic>
    </p:spTree>
    <p:extLst>
      <p:ext uri="{BB962C8B-B14F-4D97-AF65-F5344CB8AC3E}">
        <p14:creationId xmlns:p14="http://schemas.microsoft.com/office/powerpoint/2010/main" val="12631980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1193</TotalTime>
  <Words>856</Words>
  <Application>Microsoft Macintosh PowerPoint</Application>
  <PresentationFormat>Widescreen</PresentationFormat>
  <Paragraphs>90</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Liliana Ilut</dc:creator>
  <cp:lastModifiedBy>Q S</cp:lastModifiedBy>
  <cp:revision>16</cp:revision>
  <dcterms:created xsi:type="dcterms:W3CDTF">2020-07-23T00:22:47Z</dcterms:created>
  <dcterms:modified xsi:type="dcterms:W3CDTF">2020-07-27T20:18:58Z</dcterms:modified>
</cp:coreProperties>
</file>

<file path=docProps/thumbnail.jpeg>
</file>